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7" r:id="rId8"/>
    <p:sldId id="268" r:id="rId9"/>
    <p:sldId id="271" r:id="rId10"/>
    <p:sldId id="272" r:id="rId11"/>
    <p:sldId id="273" r:id="rId12"/>
    <p:sldId id="316" r:id="rId13"/>
    <p:sldId id="278" r:id="rId14"/>
    <p:sldId id="279" r:id="rId15"/>
    <p:sldId id="282" r:id="rId16"/>
    <p:sldId id="283" r:id="rId17"/>
    <p:sldId id="284" r:id="rId18"/>
    <p:sldId id="287" r:id="rId19"/>
    <p:sldId id="288" r:id="rId20"/>
    <p:sldId id="289" r:id="rId21"/>
    <p:sldId id="260" r:id="rId22"/>
    <p:sldId id="291" r:id="rId23"/>
    <p:sldId id="292" r:id="rId24"/>
    <p:sldId id="293" r:id="rId25"/>
    <p:sldId id="317" r:id="rId26"/>
    <p:sldId id="296" r:id="rId27"/>
    <p:sldId id="295" r:id="rId28"/>
    <p:sldId id="298" r:id="rId29"/>
    <p:sldId id="301" r:id="rId30"/>
    <p:sldId id="302" r:id="rId31"/>
    <p:sldId id="303" r:id="rId32"/>
    <p:sldId id="304" r:id="rId33"/>
    <p:sldId id="305" r:id="rId34"/>
    <p:sldId id="318" r:id="rId35"/>
    <p:sldId id="261" r:id="rId36"/>
    <p:sldId id="306" r:id="rId37"/>
    <p:sldId id="308" r:id="rId38"/>
    <p:sldId id="309" r:id="rId39"/>
    <p:sldId id="311" r:id="rId40"/>
    <p:sldId id="312" r:id="rId41"/>
    <p:sldId id="313" r:id="rId42"/>
    <p:sldId id="319" r:id="rId43"/>
    <p:sldId id="315" r:id="rId44"/>
    <p:sldId id="320" r:id="rId45"/>
  </p:sldIdLst>
  <p:sldSz cx="12198350" cy="6869113"/>
  <p:notesSz cx="6858000" cy="9144000"/>
  <p:defaultTextStyle>
    <a:defPPr>
      <a:defRPr lang="zh-CN"/>
    </a:defPPr>
    <a:lvl1pPr marL="0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754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9508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4261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9015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3769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8523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3277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8030" algn="l" defTabSz="108950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FFFFFF"/>
    <a:srgbClr val="99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150" autoAdjust="0"/>
    <p:restoredTop sz="94660"/>
  </p:normalViewPr>
  <p:slideViewPr>
    <p:cSldViewPr>
      <p:cViewPr varScale="1">
        <p:scale>
          <a:sx n="114" d="100"/>
          <a:sy n="114" d="100"/>
        </p:scale>
        <p:origin x="-864" y="-96"/>
      </p:cViewPr>
      <p:guideLst>
        <p:guide orient="horz" pos="2164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876" y="2133878"/>
            <a:ext cx="10368598" cy="147240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753" y="3892497"/>
            <a:ext cx="8538845" cy="1755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9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9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3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8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3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C:\Users\Administrator\Desktop\国家英语概况\英语国家概况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8350" cy="68707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75084"/>
            <a:ext cx="2744629" cy="586100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5084"/>
            <a:ext cx="8030580" cy="586100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C:\Users\Administrator\Desktop\001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3676" y="6473113"/>
            <a:ext cx="348837" cy="360000"/>
          </a:xfrm>
          <a:prstGeom prst="rect">
            <a:avLst/>
          </a:prstGeom>
          <a:noFill/>
        </p:spPr>
      </p:pic>
      <p:pic>
        <p:nvPicPr>
          <p:cNvPr id="8" name="Picture 3" descr="C:\Users\Administrator\Desktop\002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7025" y="6473113"/>
            <a:ext cx="348923" cy="360000"/>
          </a:xfrm>
          <a:prstGeom prst="rect">
            <a:avLst/>
          </a:prstGeom>
          <a:noFill/>
        </p:spPr>
      </p:pic>
      <p:pic>
        <p:nvPicPr>
          <p:cNvPr id="9" name="Picture 4" descr="C:\Users\Administrator\Desktop\003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68355" y="6473113"/>
            <a:ext cx="351563" cy="360000"/>
          </a:xfrm>
          <a:prstGeom prst="rect">
            <a:avLst/>
          </a:prstGeom>
          <a:noFill/>
        </p:spPr>
      </p:pic>
      <p:pic>
        <p:nvPicPr>
          <p:cNvPr id="10" name="Picture 5" descr="C:\Users\Administrator\Desktop\004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9620" y="6473113"/>
            <a:ext cx="351628" cy="360000"/>
          </a:xfrm>
          <a:prstGeom prst="rect">
            <a:avLst/>
          </a:prstGeom>
          <a:noFill/>
        </p:spPr>
      </p:pic>
      <p:cxnSp>
        <p:nvCxnSpPr>
          <p:cNvPr id="12" name="直接连接符 11"/>
          <p:cNvCxnSpPr/>
          <p:nvPr userDrawn="1"/>
        </p:nvCxnSpPr>
        <p:spPr>
          <a:xfrm>
            <a:off x="775" y="987298"/>
            <a:ext cx="12196800" cy="1588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585" y="4414042"/>
            <a:ext cx="10368598" cy="136428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585" y="2911424"/>
            <a:ext cx="10368598" cy="150261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7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95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42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90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37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85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32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80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7" y="1602794"/>
            <a:ext cx="538760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0828" y="1602794"/>
            <a:ext cx="5387605" cy="45332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7600"/>
            <a:ext cx="5389723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754" indent="0">
              <a:buNone/>
              <a:defRPr sz="2400" b="1"/>
            </a:lvl2pPr>
            <a:lvl3pPr marL="1089508" indent="0">
              <a:buNone/>
              <a:defRPr sz="2100" b="1"/>
            </a:lvl3pPr>
            <a:lvl4pPr marL="1634261" indent="0">
              <a:buNone/>
              <a:defRPr sz="1900" b="1"/>
            </a:lvl4pPr>
            <a:lvl5pPr marL="2179015" indent="0">
              <a:buNone/>
              <a:defRPr sz="1900" b="1"/>
            </a:lvl5pPr>
            <a:lvl6pPr marL="2723769" indent="0">
              <a:buNone/>
              <a:defRPr sz="1900" b="1"/>
            </a:lvl6pPr>
            <a:lvl7pPr marL="3268523" indent="0">
              <a:buNone/>
              <a:defRPr sz="1900" b="1"/>
            </a:lvl7pPr>
            <a:lvl8pPr marL="3813277" indent="0">
              <a:buNone/>
              <a:defRPr sz="1900" b="1"/>
            </a:lvl8pPr>
            <a:lvl9pPr marL="4358030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8399"/>
            <a:ext cx="5389723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593" y="1537600"/>
            <a:ext cx="5391840" cy="64079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754" indent="0">
              <a:buNone/>
              <a:defRPr sz="2400" b="1"/>
            </a:lvl2pPr>
            <a:lvl3pPr marL="1089508" indent="0">
              <a:buNone/>
              <a:defRPr sz="2100" b="1"/>
            </a:lvl3pPr>
            <a:lvl4pPr marL="1634261" indent="0">
              <a:buNone/>
              <a:defRPr sz="1900" b="1"/>
            </a:lvl4pPr>
            <a:lvl5pPr marL="2179015" indent="0">
              <a:buNone/>
              <a:defRPr sz="1900" b="1"/>
            </a:lvl5pPr>
            <a:lvl6pPr marL="2723769" indent="0">
              <a:buNone/>
              <a:defRPr sz="1900" b="1"/>
            </a:lvl6pPr>
            <a:lvl7pPr marL="3268523" indent="0">
              <a:buNone/>
              <a:defRPr sz="1900" b="1"/>
            </a:lvl7pPr>
            <a:lvl8pPr marL="3813277" indent="0">
              <a:buNone/>
              <a:defRPr sz="1900" b="1"/>
            </a:lvl8pPr>
            <a:lvl9pPr marL="4358030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593" y="2178399"/>
            <a:ext cx="5391840" cy="395769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775" y="987298"/>
            <a:ext cx="12196800" cy="1588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492"/>
            <a:ext cx="4013173" cy="116393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216" y="273493"/>
            <a:ext cx="6819216" cy="586259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7426"/>
            <a:ext cx="4013173" cy="4698665"/>
          </a:xfrm>
        </p:spPr>
        <p:txBody>
          <a:bodyPr/>
          <a:lstStyle>
            <a:lvl1pPr marL="0" indent="0">
              <a:buNone/>
              <a:defRPr sz="1700"/>
            </a:lvl1pPr>
            <a:lvl2pPr marL="544754" indent="0">
              <a:buNone/>
              <a:defRPr sz="1400"/>
            </a:lvl2pPr>
            <a:lvl3pPr marL="1089508" indent="0">
              <a:buNone/>
              <a:defRPr sz="1200"/>
            </a:lvl3pPr>
            <a:lvl4pPr marL="1634261" indent="0">
              <a:buNone/>
              <a:defRPr sz="1100"/>
            </a:lvl4pPr>
            <a:lvl5pPr marL="2179015" indent="0">
              <a:buNone/>
              <a:defRPr sz="1100"/>
            </a:lvl5pPr>
            <a:lvl6pPr marL="2723769" indent="0">
              <a:buNone/>
              <a:defRPr sz="1100"/>
            </a:lvl6pPr>
            <a:lvl7pPr marL="3268523" indent="0">
              <a:buNone/>
              <a:defRPr sz="1100"/>
            </a:lvl7pPr>
            <a:lvl8pPr marL="3813277" indent="0">
              <a:buNone/>
              <a:defRPr sz="1100"/>
            </a:lvl8pPr>
            <a:lvl9pPr marL="435803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8379"/>
            <a:ext cx="7319010" cy="5676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3768"/>
            <a:ext cx="7319010" cy="4121468"/>
          </a:xfrm>
        </p:spPr>
        <p:txBody>
          <a:bodyPr/>
          <a:lstStyle>
            <a:lvl1pPr marL="0" indent="0">
              <a:buNone/>
              <a:defRPr sz="3800"/>
            </a:lvl1pPr>
            <a:lvl2pPr marL="544754" indent="0">
              <a:buNone/>
              <a:defRPr sz="3300"/>
            </a:lvl2pPr>
            <a:lvl3pPr marL="1089508" indent="0">
              <a:buNone/>
              <a:defRPr sz="2900"/>
            </a:lvl3pPr>
            <a:lvl4pPr marL="1634261" indent="0">
              <a:buNone/>
              <a:defRPr sz="2400"/>
            </a:lvl4pPr>
            <a:lvl5pPr marL="2179015" indent="0">
              <a:buNone/>
              <a:defRPr sz="2400"/>
            </a:lvl5pPr>
            <a:lvl6pPr marL="2723769" indent="0">
              <a:buNone/>
              <a:defRPr sz="2400"/>
            </a:lvl6pPr>
            <a:lvl7pPr marL="3268523" indent="0">
              <a:buNone/>
              <a:defRPr sz="2400"/>
            </a:lvl7pPr>
            <a:lvl8pPr marL="3813277" indent="0">
              <a:buNone/>
              <a:defRPr sz="2400"/>
            </a:lvl8pPr>
            <a:lvl9pPr marL="4358030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76036"/>
            <a:ext cx="7319010" cy="806166"/>
          </a:xfrm>
        </p:spPr>
        <p:txBody>
          <a:bodyPr/>
          <a:lstStyle>
            <a:lvl1pPr marL="0" indent="0">
              <a:buNone/>
              <a:defRPr sz="1700"/>
            </a:lvl1pPr>
            <a:lvl2pPr marL="544754" indent="0">
              <a:buNone/>
              <a:defRPr sz="1400"/>
            </a:lvl2pPr>
            <a:lvl3pPr marL="1089508" indent="0">
              <a:buNone/>
              <a:defRPr sz="1200"/>
            </a:lvl3pPr>
            <a:lvl4pPr marL="1634261" indent="0">
              <a:buNone/>
              <a:defRPr sz="1100"/>
            </a:lvl4pPr>
            <a:lvl5pPr marL="2179015" indent="0">
              <a:buNone/>
              <a:defRPr sz="1100"/>
            </a:lvl5pPr>
            <a:lvl6pPr marL="2723769" indent="0">
              <a:buNone/>
              <a:defRPr sz="1100"/>
            </a:lvl6pPr>
            <a:lvl7pPr marL="3268523" indent="0">
              <a:buNone/>
              <a:defRPr sz="1100"/>
            </a:lvl7pPr>
            <a:lvl8pPr marL="3813277" indent="0">
              <a:buNone/>
              <a:defRPr sz="1100"/>
            </a:lvl8pPr>
            <a:lvl9pPr marL="435803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437113"/>
            <a:ext cx="12196763" cy="43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l" eaLnBrk="0" hangingPunct="0"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大连理工大学出版社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602794"/>
            <a:ext cx="10978515" cy="4533297"/>
          </a:xfrm>
          <a:prstGeom prst="rect">
            <a:avLst/>
          </a:prstGeom>
        </p:spPr>
        <p:txBody>
          <a:bodyPr vert="horz" lIns="108951" tIns="54475" rIns="108951" bIns="5447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917" y="6366650"/>
            <a:ext cx="2846282" cy="365717"/>
          </a:xfrm>
          <a:prstGeom prst="rect">
            <a:avLst/>
          </a:prstGeom>
        </p:spPr>
        <p:txBody>
          <a:bodyPr vert="horz" lIns="108951" tIns="54475" rIns="108951" bIns="5447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7770" y="6366650"/>
            <a:ext cx="3862811" cy="365717"/>
          </a:xfrm>
          <a:prstGeom prst="rect">
            <a:avLst/>
          </a:prstGeom>
        </p:spPr>
        <p:txBody>
          <a:bodyPr vert="horz" lIns="108951" tIns="54475" rIns="108951" bIns="5447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42151" y="6366650"/>
            <a:ext cx="2846282" cy="365717"/>
          </a:xfrm>
          <a:prstGeom prst="rect">
            <a:avLst/>
          </a:prstGeom>
        </p:spPr>
        <p:txBody>
          <a:bodyPr vert="horz" lIns="108951" tIns="54475" rIns="108951" bIns="5447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6763" cy="5762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568647"/>
            <a:ext cx="12196763" cy="3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170085" y="8389"/>
            <a:ext cx="4528902" cy="540901"/>
          </a:xfrm>
          <a:prstGeom prst="rect">
            <a:avLst/>
          </a:prstGeom>
        </p:spPr>
        <p:txBody>
          <a:bodyPr vert="horz" wrap="none" lIns="108951" tIns="54475" rIns="108951" bIns="54475" rtlCol="0" anchor="ctr">
            <a:sp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9508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565" indent="-408565" algn="l" defTabSz="1089508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5225" indent="-340471" algn="l" defTabSz="1089508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1885" indent="-272377" algn="l" defTabSz="108950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6638" indent="-272377" algn="l" defTabSz="1089508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1392" indent="-272377" algn="l" defTabSz="1089508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6146" indent="-272377" algn="l" defTabSz="10895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900" indent="-272377" algn="l" defTabSz="10895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654" indent="-272377" algn="l" defTabSz="10895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0407" indent="-272377" algn="l" defTabSz="10895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754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508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4261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9015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769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523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3277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8030" algn="l" defTabSz="10895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735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A Brief Introduction to New Zealand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175" y="1030831"/>
            <a:ext cx="1152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Politics</a:t>
            </a: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is a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parliamentary democracy</a:t>
            </a:r>
            <a:r>
              <a:rPr lang="en-US" altLang="zh-CN" sz="2000" baseline="30000" smtClean="0">
                <a:latin typeface="Times New Roman" pitchFamily="18" charset="0"/>
                <a:cs typeface="Times New Roman" pitchFamily="18" charset="0"/>
              </a:rPr>
              <a:t>[3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. The formal head of state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Queen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Elizabeth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II,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who is represented by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Governor- General</a:t>
            </a:r>
            <a:r>
              <a:rPr lang="en-US" altLang="zh-CN" sz="2000" baseline="30000" smtClean="0">
                <a:latin typeface="Times New Roman" pitchFamily="18" charset="0"/>
                <a:cs typeface="Times New Roman" pitchFamily="18" charset="0"/>
              </a:rPr>
              <a:t>[4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. The Governor-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General exercises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Crown’ s prerogative powers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chairs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Executive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Council</a:t>
            </a:r>
            <a:r>
              <a:rPr lang="en-US" altLang="zh-CN" sz="2000" baseline="30000" smtClean="0">
                <a:latin typeface="Times New Roman" pitchFamily="18" charset="0"/>
                <a:cs typeface="Times New Roman" pitchFamily="18" charset="0"/>
              </a:rPr>
              <a:t>[5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.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Parliament has only one chamber,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House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Representatives, which usually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seats 120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Members of Parliament. Elections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held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every three years for Members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Parliament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(the House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Representatives)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Prime Minister (the head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majority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party). All citizens over the age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18 have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right to vote. The highest court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is the Supreme Court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established in 2004. New Zealand’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 judiciary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includes the Court of Appeal;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High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Court, which deals with serious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criminal offences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civil matters at the trial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and with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appeals from lower courts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tribunals,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subordinate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courts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Note</a:t>
            </a:r>
            <a:endParaRPr lang="zh-CN" altLang="en-US" sz="20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735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A Brief Introduction to New Zealand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Back</a:t>
            </a:r>
            <a:endParaRPr lang="zh-CN" altLang="en-US" sz="2000" dirty="0"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175" y="2046455"/>
            <a:ext cx="10800000" cy="281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300000"/>
              </a:lnSpc>
              <a:buFont typeface="Wingdings" pitchFamily="2" charset="2"/>
              <a:buChar char="n"/>
            </a:pPr>
            <a:r>
              <a:rPr lang="zh-CN" altLang="en-US" dirty="0" smtClean="0"/>
              <a:t>新西兰是一个民主议会制</a:t>
            </a:r>
            <a:r>
              <a:rPr lang="en-US" altLang="zh-CN" dirty="0" smtClean="0"/>
              <a:t>[3]</a:t>
            </a:r>
            <a:r>
              <a:rPr lang="zh-CN" altLang="en-US" dirty="0" smtClean="0"/>
              <a:t>国家， 英国</a:t>
            </a:r>
            <a:r>
              <a:rPr lang="zh-CN" altLang="en-US" dirty="0" smtClean="0"/>
              <a:t>女王</a:t>
            </a:r>
            <a:r>
              <a:rPr lang="zh-CN" altLang="en-US" dirty="0" smtClean="0"/>
              <a:t>也是新西兰国家元首， 女王任命总督</a:t>
            </a:r>
            <a:r>
              <a:rPr lang="en-US" altLang="zh-CN" dirty="0" smtClean="0"/>
              <a:t>[4</a:t>
            </a:r>
            <a:r>
              <a:rPr lang="en-US" altLang="zh-CN" dirty="0" smtClean="0"/>
              <a:t>]</a:t>
            </a:r>
            <a:r>
              <a:rPr lang="zh-CN" altLang="en-US" dirty="0" smtClean="0"/>
              <a:t>代为</a:t>
            </a:r>
            <a:r>
              <a:rPr lang="zh-CN" altLang="en-US" dirty="0" smtClean="0"/>
              <a:t>行使权力。总督与内阁组成的行政</a:t>
            </a:r>
            <a:r>
              <a:rPr lang="zh-CN" altLang="en-US" dirty="0" smtClean="0"/>
              <a:t>会议</a:t>
            </a:r>
            <a:r>
              <a:rPr lang="en-US" altLang="zh-CN" dirty="0" smtClean="0"/>
              <a:t>[5]</a:t>
            </a:r>
            <a:r>
              <a:rPr lang="zh-CN" altLang="en-US" dirty="0" smtClean="0"/>
              <a:t>是法定的最高行政机构。内阁掌握</a:t>
            </a:r>
            <a:r>
              <a:rPr lang="zh-CN" altLang="en-US" dirty="0" smtClean="0"/>
              <a:t>实权</a:t>
            </a:r>
            <a:r>
              <a:rPr lang="zh-CN" altLang="en-US" dirty="0" smtClean="0"/>
              <a:t>， 由议会多数党组成。议会只设众议院</a:t>
            </a:r>
            <a:r>
              <a:rPr lang="zh-CN" altLang="en-US" dirty="0" smtClean="0"/>
              <a:t>，由</a:t>
            </a:r>
            <a:r>
              <a:rPr lang="zh-CN" altLang="en-US" dirty="0" smtClean="0"/>
              <a:t>普选产生， 任期</a:t>
            </a:r>
            <a:r>
              <a:rPr lang="en-US" altLang="zh-CN" dirty="0" smtClean="0"/>
              <a:t>3</a:t>
            </a:r>
            <a:r>
              <a:rPr lang="zh-CN" altLang="en-US" dirty="0" smtClean="0"/>
              <a:t>年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735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A Brief Introduction to New Zealand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175" y="1030831"/>
            <a:ext cx="11520000" cy="246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Religion</a:t>
            </a:r>
          </a:p>
          <a:p>
            <a:pPr algn="just">
              <a:lnSpc>
                <a:spcPct val="20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 is a secular society and Auckland, the biggest city, is home to people from many cultures. There are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of worship for most religions. They celebrate Christian holidays, such as Christmas and Easter, and have festivals for many other cultures and religions throughout the year.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wKgBm04KbzmlB-q7AAB8pzbbteA40.jpg"/>
          <p:cNvPicPr>
            <a:picLocks noChangeAspect="1" noChangeArrowheads="1"/>
          </p:cNvPicPr>
          <p:nvPr/>
        </p:nvPicPr>
        <p:blipFill>
          <a:blip r:embed="rId2"/>
          <a:srcRect r="28579"/>
          <a:stretch>
            <a:fillRect/>
          </a:stretch>
        </p:blipFill>
        <p:spPr bwMode="auto">
          <a:xfrm>
            <a:off x="455573" y="3720308"/>
            <a:ext cx="3643338" cy="2520000"/>
          </a:xfrm>
          <a:prstGeom prst="rect">
            <a:avLst/>
          </a:prstGeom>
          <a:noFill/>
        </p:spPr>
      </p:pic>
      <p:pic>
        <p:nvPicPr>
          <p:cNvPr id="2051" name="Picture 3" descr="C:\Users\Administrator\Desktop\au02-dwa5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225" y="3720308"/>
            <a:ext cx="3574545" cy="2520000"/>
          </a:xfrm>
          <a:prstGeom prst="rect">
            <a:avLst/>
          </a:prstGeom>
          <a:noFill/>
        </p:spPr>
      </p:pic>
      <p:pic>
        <p:nvPicPr>
          <p:cNvPr id="2052" name="Picture 4" descr="C:\Users\Administrator\Desktop\773155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9439" y="3720308"/>
            <a:ext cx="378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Vocabulary Power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2329" y="1086451"/>
            <a:ext cx="9341019" cy="4919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notably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显著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地， 值得注意地</a:t>
            </a:r>
          </a:p>
          <a:p>
            <a:pPr algn="just">
              <a:lnSpc>
                <a:spcPct val="20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Stewart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Island 	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斯图尔特岛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（新西兰第三大岛）</a:t>
            </a:r>
          </a:p>
          <a:p>
            <a:pPr algn="just">
              <a:lnSpc>
                <a:spcPct val="20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Chatham Islands 	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查塔姆群岛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tropical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热带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</a:t>
            </a:r>
          </a:p>
          <a:p>
            <a:pPr algn="just">
              <a:lnSpc>
                <a:spcPct val="20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cyclone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旋风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气旋， 飓风</a:t>
            </a:r>
          </a:p>
          <a:p>
            <a:pPr algn="just">
              <a:lnSpc>
                <a:spcPct val="20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hemisphere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地球的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半球</a:t>
            </a:r>
          </a:p>
          <a:p>
            <a:pPr algn="just">
              <a:lnSpc>
                <a:spcPct val="20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hydroelectric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水力发电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</a:t>
            </a:r>
          </a:p>
          <a:p>
            <a:pPr algn="just">
              <a:lnSpc>
                <a:spcPct val="20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innovation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创新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革新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Lesson Review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396000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Search the information about New Zealand, and fill in the following form: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995175" y="1730713"/>
          <a:ext cx="8208000" cy="42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000"/>
                <a:gridCol w="4104000"/>
              </a:tblGrid>
              <a:tr h="612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Capital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History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Climate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Official Languages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Economy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Government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Religion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470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People and Culture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175" y="1022442"/>
            <a:ext cx="11520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Zealanders</a:t>
            </a:r>
          </a:p>
          <a:p>
            <a:pPr algn="just">
              <a:lnSpc>
                <a:spcPct val="19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has a population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around 3.65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million. People from a wide range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European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countries have arrived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since Captain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James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Cook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[1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discovered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this continent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Maori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[2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first arrived 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these shores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just over 1,000 years ago at the close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last millennium. Today, the Maori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have adopted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Western lifestyles but have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actively been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encouraged to keep alive their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culture, language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art. Other ethnic groups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have arrived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from Polynesia with Auckland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now being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Polynesia capital of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South Pacific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People from China, Korea,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Vietnam, etc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have also settled in New Zealand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making for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diverse population mix.</a:t>
            </a:r>
          </a:p>
          <a:p>
            <a:pPr algn="just">
              <a:lnSpc>
                <a:spcPct val="19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Though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diverse and multicultural people, there are many qualities of most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Zealanders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including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friendliness, individuality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invention and self-reliance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470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People and Culture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175" y="1077102"/>
            <a:ext cx="11520000" cy="521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Culture of New Zealand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culture of New Zealand is a synthesis of home- grown and imported cultures. The country’s earliest inhabitants brought with them customs and language and developed their own Maori and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Moriori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cultures. British colonists in the nineteenth century brought their culture and had a dramatic effect on the inhabitants, spreading their religious traditions and the English language. Maori culture also influenced the colonists and a distinctive New Zealand European culture has evolved. More recent immigration from the Pacific, East Asia and South Asia has also added to the cultural melting-pot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Maori Culture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indigenous Maori people have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unique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fascinating language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culture, which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plays a major role in New Zealand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life.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Maori culture affects the language,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arts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and even the accents of all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Zealanders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Their place in the South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Pacific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their love of the outdoors, sports,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arts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make New Zealanders and their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culture unique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470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People and Culture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175" y="1022442"/>
            <a:ext cx="11520000" cy="521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Haka</a:t>
            </a:r>
            <a:endParaRPr lang="en-US" altLang="zh-CN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word “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haka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” simply means a dance,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or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song accompanied by dance.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has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grown up immersed in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Haka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since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first encounters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between Maori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early European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explorers, missionaries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settlers.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most people, the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Haka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is a war dance.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pre-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European and early contact times,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Haka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was used as a part of the formal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process when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two parties came together.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perform the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Haka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passion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pride. They have reclaimed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dignity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mystique attached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this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traditional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art form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in the process, increased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its recognition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an icon of New Zealand.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Today,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 Army also has its own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Haka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opened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ended by female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soldiers, acknowledging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their special place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armed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forces. The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Haka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has become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unique form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national expression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Maori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Protocol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tribal Polynesian people,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Maori have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unique protocol —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Marae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Kawa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which describes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formal procedure which occurs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meeting place.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Kawa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can differ with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each tribe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Vocabulary Power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9867" y="1154467"/>
            <a:ext cx="805861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millennium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n. 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一千年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千周年纪念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individuality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个性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独立存在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synthesis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合成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综合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evolve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进展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进化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immerse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浸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陷入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mystique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神秘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Notes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3175" y="1077102"/>
            <a:ext cx="9612000" cy="491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Captain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James Cook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： 詹姆斯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库克 （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1728~1779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） ， 英国探险家、 航海家， 曾三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度远征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太平洋， 并探索了太平洋沿岸的海岸线。据记载， 南半球的新西兰、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澳大利亚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最早是由詹姆斯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库克发现的。今日新西兰北岛和南岛间的海峡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，就以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他的名字命名为库克海峡。</a:t>
            </a:r>
          </a:p>
          <a:p>
            <a:pPr marL="457200" indent="-457200" algn="just">
              <a:lnSpc>
                <a:spcPct val="20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Maori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： 毛利人， 新西兰的少数民族， 属蒙古人种和澳大利亚人种的混合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类型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信仰多神， 崇拜领袖， 有祭司和巫师， 禁忌甚多。他们约于一千年前由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太平洋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中部迁徙至新西兰， 并定居。今天， 生活于城市的毛利人， 依然继承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了毛利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的传统文化。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2061881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New Zealand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 eaLnBrk="0" hangingPunct="0">
              <a:defRPr/>
            </a:pPr>
            <a:r>
              <a:rPr lang="en-US" altLang="zh-CN" dirty="0" smtClean="0">
                <a:latin typeface="Impact" pitchFamily="34" charset="0"/>
              </a:rPr>
              <a:t>Chapter </a:t>
            </a:r>
            <a:r>
              <a:rPr lang="en-US" altLang="zh-CN" dirty="0" smtClean="0">
                <a:latin typeface="Impact" pitchFamily="34" charset="0"/>
              </a:rPr>
              <a:t>Five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8" name="剪去单角的矩形 7"/>
          <p:cNvSpPr/>
          <p:nvPr/>
        </p:nvSpPr>
        <p:spPr>
          <a:xfrm>
            <a:off x="1598581" y="2020311"/>
            <a:ext cx="2500330" cy="914400"/>
          </a:xfrm>
          <a:prstGeom prst="snip1Rect">
            <a:avLst>
              <a:gd name="adj" fmla="val 50000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单角的矩形 8"/>
          <p:cNvSpPr/>
          <p:nvPr/>
        </p:nvSpPr>
        <p:spPr>
          <a:xfrm>
            <a:off x="1598581" y="2474106"/>
            <a:ext cx="9001188" cy="2196000"/>
          </a:xfrm>
          <a:prstGeom prst="snip1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03575" y="2041107"/>
            <a:ext cx="1923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Learning Goals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0019" y="2518136"/>
            <a:ext cx="878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 indent="-396000"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en-US" altLang="zh-CN" sz="2000" dirty="0" smtClean="0"/>
              <a:t>To understand the geographical position, climate, language, economy, </a:t>
            </a:r>
            <a:r>
              <a:rPr lang="en-US" altLang="zh-CN" sz="2000" dirty="0" smtClean="0"/>
              <a:t>politics, religion</a:t>
            </a:r>
            <a:r>
              <a:rPr lang="en-US" altLang="zh-CN" sz="2000" dirty="0" smtClean="0"/>
              <a:t>, and education in New Zealand.</a:t>
            </a:r>
          </a:p>
          <a:p>
            <a:pPr marL="396000" indent="-396000"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en-US" altLang="zh-CN" sz="2000" dirty="0" smtClean="0"/>
              <a:t>To learn the people and culture of New Zealand.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Surfing the Internet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997275"/>
            <a:ext cx="12198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Search on the Internet for more information about Maori Culture and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discuss how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to communicate with the local people.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453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Tertiary Education in New Zealand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61349"/>
            <a:ext cx="11520000" cy="525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is well known as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provider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quality education. It offers a safe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learning environment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which provides excellent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study opportunities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support services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international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students. Courses are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available for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academic, professional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vocational studies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at universities, polytechnics,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colleges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education, secondary schools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private training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establishments.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term “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tertiary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education” in New Zealand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used to describe all aspects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post-school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education and training. There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currently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36 public tertiary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education institutions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including 8 universities,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21 institutes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technology and polytechnics,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4 colleges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education and 3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wānanga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also 46 industry training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organisations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approximately 895 private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training establishments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which include private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English language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schools, registered by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Qualifications Authority.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Branches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of Tertiary Education in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New Zealand</a:t>
            </a:r>
            <a:endParaRPr lang="en-US" altLang="zh-CN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Colleges 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Education (Teachers’ 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Colleges) Polytechnics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Polytechnics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New Zealand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provide education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training in a broad range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industry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occupation based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vocational studies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Many offer undergraduate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degree programs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453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Tertiary Education in New Zealand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78127"/>
            <a:ext cx="11520000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Private 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Training Establishments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Private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Training Establishments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provide training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often not available in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public sector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They also provide training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special need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groups or in time frames that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support different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learner needs. Private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Trainers provide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domestic learners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international learners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 courses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Computing, Hospitality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Business, Health Care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Contact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Centre.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Wānanga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Zealand, a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wānanga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is a type of publicly owned tertiary institution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that provides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education in a Maori cultural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context. Universities Typically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a Bachelor’ s degree will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take three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years, and a further year of study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will lead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an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Honours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degree. Not every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degree follows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this 3+1 pattern: there are some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four-year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degrees (which may or may not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 awarded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Honours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), and some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specialist Bachelor’s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degrees which take longer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complete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453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Tertiary Education in New Zealand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05664"/>
            <a:ext cx="11520000" cy="521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Bachelor’ s degree may be followed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by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Master’ s degree. A candidate who does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not hold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Honours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degree may be awarded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Master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’ s degree with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honours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: such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degree usually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involves two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years’study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compared with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one year for a Master’ s degree for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candidate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 an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Honours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degree.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candidate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who has either a Master’ s degree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or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Bachelor’s degree with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Honours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may proceed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a doctoral degree.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Entry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most universities is “open” 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that 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say that one only needs to meet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minimum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requirements in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school-leaving examinations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Admission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Requirements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TOEFL and IELTS are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used extensively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New Zealand to determine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entry to higher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Colleges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minimum English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language standard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required for entry to the Diploma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Education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course is a score of 6.5 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IELTS. For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applicants over 20, no formal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secondary school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qualifications are required,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but evidence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relevant experience or capacity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engage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tertiary study is required.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453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Tertiary Education in New Zealand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22442"/>
            <a:ext cx="11520000" cy="525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Polytechnics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Qualifications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designed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allow students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enter and exit at different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levels appropriate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their academic level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English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language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ability. Private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Training Establishments</a:t>
            </a: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institute specifies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acceptable level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English required, as in an IELTS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or TOEFL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score, for the individual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programs. Details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regarding the entrance criteria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should be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taken from the institutes the student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interested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pursuing the program.</a:t>
            </a: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Universities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students must be fluent in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English language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if they are to succeed at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university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Zealand. The universities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have specified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minimum levels of competence (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e.g. 6.0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IELTS or 550 in TOEFL for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most undergraduate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degrees).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453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Tertiary Education in New Zealand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22442"/>
            <a:ext cx="11520000" cy="525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Credit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Transfer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Credit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transfer is the application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credits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gained from another qualification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at another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educational institution.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Credit transfer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recognises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previous study at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another institution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gives students points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toward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degree they are studying in New Zealand.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who have more than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minimum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entrance requirements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undergraduate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degrees can apply for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credit transfer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If they are given credit transfer,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they do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not have to do as many points for their degree, as points are awarded to them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previous study.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Comparability of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Tertiary Qualifications</a:t>
            </a:r>
            <a:endParaRPr lang="en-US" altLang="zh-CN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Bachelor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’ s degrees from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tertiary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education providers are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comparable overall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to: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British Bachelor’ s (Ordinary) degrees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Australian Bachelor’ s degrees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Bachelor’s degrees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recognised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enrollment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postgraduate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at universities throughout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world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subject to the normal grade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subject-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specialisation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requirements.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Vocabulary Power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986" y="2618948"/>
            <a:ext cx="98103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frame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框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结构， 骨架</a:t>
            </a:r>
          </a:p>
          <a:p>
            <a:pPr algn="just">
              <a:lnSpc>
                <a:spcPct val="2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minimum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	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最低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Notes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175" y="2640349"/>
            <a:ext cx="10080000" cy="149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50000"/>
              </a:lnSpc>
              <a:buFont typeface="Wingdings" pitchFamily="2" charset="2"/>
              <a:buChar char="n"/>
            </a:pP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Honours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： 荣誉学士学位。学生大学期间成绩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B+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以上， 大学会邀请他们读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一些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深入研究课程， 可以抵消硕士课程第一年， 毕业后就是荣誉学士。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Surfing the Internet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997275"/>
            <a:ext cx="12198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Search online for more information of tertiary education in New Zealand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and discuss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how to apply for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Bachelor’s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degrees in New Zealand.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736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Natural Attractions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78127"/>
            <a:ext cx="11520000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Zealand’ s green and friendly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isles, situated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the vast South Pacific Ocean,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ranked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among the world’s most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popular holiday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destinations.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Abel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Tasman Coast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Abel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Tasman National Park is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national park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located at the north end of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South Island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New Zealand. The coastal fringe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this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park often has the look and feel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tropical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paradise, enjoying a record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2,500 sunshine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hours each year.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exquisite coastal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track is one of New Zealand’ 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Great Walks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traverses lush forest, magnificent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tidal flats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beaches.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of Islands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Named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by the great navigator,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Captain James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Cook, in 1769, the Bay of Islands 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stunningly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beautiful length of sand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rock coastline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which circles a sea pierced by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150 islands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And another specialty of the bay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swimming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 dolphins.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2061881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New Zealand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 eaLnBrk="0" hangingPunct="0">
              <a:defRPr/>
            </a:pPr>
            <a:r>
              <a:rPr lang="en-US" altLang="zh-CN" dirty="0" smtClean="0">
                <a:latin typeface="Impact" pitchFamily="34" charset="0"/>
              </a:rPr>
              <a:t>Chapter Five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399175" y="1799750"/>
            <a:ext cx="5400000" cy="64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399175" y="1853750"/>
            <a:ext cx="1800000" cy="54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Section A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241919" y="1916001"/>
            <a:ext cx="25249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Exploring the World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3399175" y="3152572"/>
            <a:ext cx="5400000" cy="64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圆角矩形 23"/>
          <p:cNvSpPr/>
          <p:nvPr/>
        </p:nvSpPr>
        <p:spPr>
          <a:xfrm>
            <a:off x="3399175" y="3206572"/>
            <a:ext cx="1800000" cy="54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Section B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241919" y="3268823"/>
            <a:ext cx="299152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Broadening My Horizon</a:t>
            </a:r>
            <a:endParaRPr lang="zh-CN" altLang="en-US" dirty="0"/>
          </a:p>
        </p:txBody>
      </p:sp>
      <p:sp>
        <p:nvSpPr>
          <p:cNvPr id="27" name="圆角矩形 26"/>
          <p:cNvSpPr/>
          <p:nvPr/>
        </p:nvSpPr>
        <p:spPr>
          <a:xfrm>
            <a:off x="3399175" y="4505394"/>
            <a:ext cx="5400000" cy="64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圆角矩形 27"/>
          <p:cNvSpPr/>
          <p:nvPr/>
        </p:nvSpPr>
        <p:spPr>
          <a:xfrm>
            <a:off x="3399175" y="4559394"/>
            <a:ext cx="1800000" cy="54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Section C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5241919" y="4621645"/>
            <a:ext cx="27077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Reading for Pleasure</a:t>
            </a:r>
            <a:endParaRPr lang="zh-CN" altLang="en-US" dirty="0"/>
          </a:p>
        </p:txBody>
      </p:sp>
      <p:sp>
        <p:nvSpPr>
          <p:cNvPr id="31" name="圆角矩形 30">
            <a:hlinkClick r:id="rId2" action="ppaction://hlinksldjump"/>
          </p:cNvPr>
          <p:cNvSpPr/>
          <p:nvPr/>
        </p:nvSpPr>
        <p:spPr>
          <a:xfrm>
            <a:off x="3399175" y="4505394"/>
            <a:ext cx="5400000" cy="648000"/>
          </a:xfrm>
          <a:prstGeom prst="roundRect">
            <a:avLst>
              <a:gd name="adj" fmla="val 0"/>
            </a:avLst>
          </a:prstGeom>
          <a:solidFill>
            <a:srgbClr val="FFFFFF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圆角矩形 33">
            <a:hlinkClick r:id="rId3" action="ppaction://hlinksldjump"/>
          </p:cNvPr>
          <p:cNvSpPr/>
          <p:nvPr/>
        </p:nvSpPr>
        <p:spPr>
          <a:xfrm>
            <a:off x="3399175" y="1799750"/>
            <a:ext cx="5400000" cy="648000"/>
          </a:xfrm>
          <a:prstGeom prst="roundRect">
            <a:avLst>
              <a:gd name="adj" fmla="val 0"/>
            </a:avLst>
          </a:prstGeom>
          <a:solidFill>
            <a:srgbClr val="FFFFFF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圆角矩形 34">
            <a:hlinkClick r:id="rId4" action="ppaction://hlinksldjump"/>
          </p:cNvPr>
          <p:cNvSpPr/>
          <p:nvPr/>
        </p:nvSpPr>
        <p:spPr>
          <a:xfrm>
            <a:off x="3384531" y="3152572"/>
            <a:ext cx="5400000" cy="648000"/>
          </a:xfrm>
          <a:prstGeom prst="roundRect">
            <a:avLst>
              <a:gd name="adj" fmla="val 0"/>
            </a:avLst>
          </a:prstGeom>
          <a:solidFill>
            <a:srgbClr val="FFFFFF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736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Natural Attractions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22442"/>
            <a:ext cx="11520000" cy="516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1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Waitomo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Caves</a:t>
            </a:r>
          </a:p>
          <a:p>
            <a:pPr algn="just">
              <a:lnSpc>
                <a:spcPct val="21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caves are one of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Zealand’s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impressive natural wonders.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Waitomo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caves have huge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chambers containing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delicate stalactite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stalagmite formations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The entire region is honeycombed with limestone caves, subterranean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streams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anddeep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tomos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just">
              <a:lnSpc>
                <a:spcPct val="21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Franz Josef Glacier</a:t>
            </a:r>
          </a:p>
          <a:p>
            <a:pPr algn="just">
              <a:lnSpc>
                <a:spcPct val="21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Franz Josef Glacier is just like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wonderland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pristine whiteness because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its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ice pinnacles, blue crevasses, deep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caves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towering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seracs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The glorious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crispness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purity of the jumbled icefall 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extremely astounding.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3736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Natural Attractions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19404"/>
            <a:ext cx="1152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Lake </a:t>
            </a:r>
            <a:r>
              <a:rPr lang="en-US" altLang="zh-CN" sz="2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Taupo</a:t>
            </a:r>
            <a:endParaRPr lang="en-US" altLang="zh-CN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Lake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Taupo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which lies in central North Island, is the country’ s largest lake, and a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mecca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for visitors travelling between Auckland and Wellington. The heart- shaped lake is the crater of an ancient volcano that last erupted in 186AD, blocking out the sun with a red dust cloud recorded in both Rome and China. Today the lake and township occupy a magnificent setting with a backdrop of towering active volcanoes in the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Tongariro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National Park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Mount Cook</a:t>
            </a: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Mount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Cook was named for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Captain James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Cook in 1841. Mt Cook, 3,755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metres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highest point in Australasia. Mt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Cook soars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above the Tasman River bed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dominates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its surroundings.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mountain forms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centrepiece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of a giant canvas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snow-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capped mountains, glaciers, rivers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lakes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Vocabulary Power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6197" y="1207373"/>
            <a:ext cx="864595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fringe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边缘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边界</a:t>
            </a:r>
          </a:p>
          <a:p>
            <a:pPr algn="just">
              <a:lnSpc>
                <a:spcPct val="17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exquisite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精致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的， 优美的</a:t>
            </a:r>
          </a:p>
          <a:p>
            <a:pPr algn="just">
              <a:lnSpc>
                <a:spcPct val="17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traverse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横越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横贯</a:t>
            </a:r>
          </a:p>
          <a:p>
            <a:pPr algn="just">
              <a:lnSpc>
                <a:spcPct val="17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stunningly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惊人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地</a:t>
            </a:r>
          </a:p>
          <a:p>
            <a:pPr algn="just">
              <a:lnSpc>
                <a:spcPct val="17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pierce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刺穿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穿透， 穿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孔， 洞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7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stalactite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钟乳石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stalagmite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石笋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crevasse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裂缝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破口</a:t>
            </a:r>
          </a:p>
          <a:p>
            <a:pPr algn="just">
              <a:lnSpc>
                <a:spcPct val="170000"/>
              </a:lnSpc>
            </a:pP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serac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冰塔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Notes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175" y="2577300"/>
            <a:ext cx="10080000" cy="149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50000"/>
              </a:lnSpc>
              <a:buFont typeface="Wingdings" pitchFamily="2" charset="2"/>
              <a:buChar char="n"/>
            </a:pP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mecca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麦加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(Mecca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位于沙特阿拉伯西部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穆罕默德诞生地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伊斯兰教第一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圣地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这里指 “众人向往的地方” 。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592748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Broadening My Horizon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B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My Project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396000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Search for more natural attractions in New Zealand and make </a:t>
            </a:r>
            <a:r>
              <a:rPr lang="en-US" altLang="zh-CN" sz="2000" smtClean="0">
                <a:solidFill>
                  <a:srgbClr val="996600"/>
                </a:solidFill>
                <a:latin typeface="Calibri" pitchFamily="34" charset="0"/>
              </a:rPr>
              <a:t>a </a:t>
            </a:r>
            <a:r>
              <a:rPr lang="en-US" altLang="zh-CN" sz="2000" smtClean="0">
                <a:solidFill>
                  <a:srgbClr val="996600"/>
                </a:solidFill>
                <a:latin typeface="Calibri" pitchFamily="34" charset="0"/>
              </a:rPr>
              <a:t>presentation to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the whole class.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896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Food Culture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19404"/>
            <a:ext cx="1152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Zealand Cuisine</a:t>
            </a: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Zealand’ s cuisine has been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described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Pacific Rim, drawing inspiration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from Europe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Asia and Polynesia. This blend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influences has created a mouth-watering range of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flavours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and food in cafés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restaurants nationwide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For dishes that have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distinctly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style, there’ s lamb, pork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cervena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(venison), salmon, crayfish (lobster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), bluff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oysters,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paua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(abalone),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mussels, scallops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pipis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tuatua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(both are types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shellfish), kumara (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sweet potato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), kiwifruit and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pavlova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national dessert.</a:t>
            </a: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Wine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and Food Festival</a:t>
            </a: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Wine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food festivals are held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annually in Auckland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[1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, Hawke’ s Bay, Nelson,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Canterbury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Queenstown. These unique festivals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bring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range of different wines and food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together, highlighting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how well wine can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complement all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sorts of different New Zealand cuisine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food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896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Food Culture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175" y="1069738"/>
            <a:ext cx="115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Wildfood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Festival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Held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every year in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Hokitika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[2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, this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festival 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all about celebrating New Zealand’ 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wild food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from New Zealand. People from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all over the world come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Hokitika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every year to join in 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this celebration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food. Stalls show off all types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odd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but interesting food of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Zealand. Everything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from sheep’ s eyes to bug larvae, wild highland beef, curried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Hokitikka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pesto ice-cream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mountain merino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venison tongue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are all on the list of things.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esktop\3e9c8e38-5050-4603-a724-249c4a65c0d2.jpg"/>
          <p:cNvPicPr>
            <a:picLocks noChangeAspect="1" noChangeArrowheads="1"/>
          </p:cNvPicPr>
          <p:nvPr/>
        </p:nvPicPr>
        <p:blipFill>
          <a:blip r:embed="rId2"/>
          <a:srcRect l="12087" r="9344"/>
          <a:stretch>
            <a:fillRect/>
          </a:stretch>
        </p:blipFill>
        <p:spPr bwMode="auto">
          <a:xfrm>
            <a:off x="4436216" y="3766579"/>
            <a:ext cx="3714776" cy="2520000"/>
          </a:xfrm>
          <a:prstGeom prst="rect">
            <a:avLst/>
          </a:prstGeom>
          <a:noFill/>
        </p:spPr>
      </p:pic>
      <p:pic>
        <p:nvPicPr>
          <p:cNvPr id="3075" name="Picture 3" descr="C:\Users\Administrator\Desktop\a142981ffb204798835b92a9f75d11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795" y="3766579"/>
            <a:ext cx="3780000" cy="2520000"/>
          </a:xfrm>
          <a:prstGeom prst="rect">
            <a:avLst/>
          </a:prstGeom>
          <a:noFill/>
        </p:spPr>
      </p:pic>
      <p:pic>
        <p:nvPicPr>
          <p:cNvPr id="3076" name="Picture 4" descr="C:\Users\Administrator\Desktop\u=620323497,3427204840&amp;fm=21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8413" y="3766579"/>
            <a:ext cx="34020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Vocabulary Power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677" y="1190160"/>
            <a:ext cx="813299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2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rim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边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边缘</a:t>
            </a:r>
          </a:p>
          <a:p>
            <a:pPr algn="just">
              <a:lnSpc>
                <a:spcPct val="22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oyster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牡蛎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2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mussel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淡菜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贻贝</a:t>
            </a:r>
          </a:p>
          <a:p>
            <a:pPr algn="just">
              <a:lnSpc>
                <a:spcPct val="22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odd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古怪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的</a:t>
            </a:r>
          </a:p>
          <a:p>
            <a:pPr algn="just">
              <a:lnSpc>
                <a:spcPct val="22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bug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小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虫， 臭虫</a:t>
            </a:r>
          </a:p>
          <a:p>
            <a:pPr algn="just">
              <a:lnSpc>
                <a:spcPct val="22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larvae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幼虫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2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merino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美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利奴羊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Notes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175" y="1648606"/>
            <a:ext cx="10080000" cy="361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30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Auckland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： 奥克兰， 是新西兰第一大城市， 全国工业、 商业和经济贸易中心，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集中全国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近四分之一的人口。奥克兰位于新西兰北岛的奥克兰区， 它拥有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多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个小岛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一半内陆城镇、 一半海边城镇的特点使之成为一个多元化的水世界。</a:t>
            </a:r>
          </a:p>
          <a:p>
            <a:pPr marL="457200" indent="-457200" algn="just">
              <a:lnSpc>
                <a:spcPct val="30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Hokitika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： 霍基蒂卡， 新西兰南岛西海岸的一个乡镇。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Surfing the Internet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Search on the Internet for distinctive food in New Zealand and design a menu.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1443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Leading In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396000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What do you know about the following pictures?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  <p:pic>
        <p:nvPicPr>
          <p:cNvPr id="1028" name="Picture 4" descr="C:\Users\Administrator\Desktop\图片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0217" y="1362854"/>
            <a:ext cx="5857916" cy="5005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5425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 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zh-CN" sz="2000" dirty="0" err="1" smtClean="0">
                <a:solidFill>
                  <a:srgbClr val="006600"/>
                </a:solidFill>
                <a:latin typeface="Comic Sans MS" pitchFamily="66" charset="0"/>
              </a:rPr>
              <a:t>Bungy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Jump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175" y="1005664"/>
            <a:ext cx="1152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was brought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forefront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adventure sports when in 1888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AJ Hackett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[1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opened the first commercial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bungy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jump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from the 43-metre Kawarau Bridge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over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Kawarau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River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otherwise 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known as “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Bungyland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” . Today, it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has become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popular extreme sport all over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world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Sky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Tower Sky Jump</a:t>
            </a: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Auckland Sky Tower Sky Jump 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cable-controlled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base jump, where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participants can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choose to go down feet first or glide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down head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first like Superman. Participants wear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special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suit with a full body harness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attached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wire cable and a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descender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unit. 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they fall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cable drum feeds out wire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behind them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at a controlled speed. They fall at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about 60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kph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and gradually decelerate as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ground approaches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finally touch down 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lower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platform at a safe landing speed.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fall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lasts around 20 seconds and provides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 unbeatable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ground rush.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5425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B 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zh-CN" sz="2000" dirty="0" err="1" smtClean="0">
                <a:solidFill>
                  <a:srgbClr val="006600"/>
                </a:solidFill>
                <a:latin typeface="Comic Sans MS" pitchFamily="66" charset="0"/>
              </a:rPr>
              <a:t>Bungy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 Jump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175" y="1086516"/>
            <a:ext cx="11520000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Auckland </a:t>
            </a:r>
            <a:r>
              <a:rPr lang="en-US" altLang="zh-CN" sz="2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Harbour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Bridge </a:t>
            </a:r>
            <a:r>
              <a:rPr lang="en-US" altLang="zh-CN" sz="2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Bungy</a:t>
            </a:r>
            <a:endParaRPr lang="en-US" altLang="zh-CN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Auckland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Harbour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Bridge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Bungy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was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officially opened in April 2003.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state-of-the-art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jump pod has been installed under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road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deck of the bridge in the main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navigation span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Jumpers leap 40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metres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from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jump pod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 sea level and rebound into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air several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times, often accompanied by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screams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fear or exhilaration. They are then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winched back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up by a patented retrieval system.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range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splash options are available from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simple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hand touch to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head-and-shoulders dunking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or a total body immersion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Thrillseeker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’ s Canyon </a:t>
            </a:r>
            <a:r>
              <a:rPr lang="en-US" altLang="zh-CN" sz="2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Bungy</a:t>
            </a:r>
            <a:endParaRPr lang="en-US" altLang="zh-CN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Located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at the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Waiau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River Bridge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near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Hanmer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Springs,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Thrillseeker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’ s Canyon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Bungy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 ideal location for first-time jumpers.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At 35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metres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it is the lowest New Zealand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bungy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site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The jump platform is built on the side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135-year-old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Waiau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Ferry Bridge.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total time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preparation and the jump 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around 15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minutes. Certificates are issued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jumpers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souvenir photos and T-shirts are available.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5425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Vocabulary Power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6046" y="1351274"/>
            <a:ext cx="97462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2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extreme sport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极限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运动</a:t>
            </a:r>
          </a:p>
          <a:p>
            <a:pPr algn="just">
              <a:lnSpc>
                <a:spcPct val="220000"/>
              </a:lnSpc>
            </a:pP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descender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下降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者， 下降物</a:t>
            </a:r>
          </a:p>
          <a:p>
            <a:pPr algn="just">
              <a:lnSpc>
                <a:spcPct val="22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navigation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航行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航海</a:t>
            </a:r>
          </a:p>
          <a:p>
            <a:pPr algn="just">
              <a:lnSpc>
                <a:spcPct val="22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exhilaration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高兴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兴奋</a:t>
            </a:r>
          </a:p>
          <a:p>
            <a:pPr algn="just">
              <a:lnSpc>
                <a:spcPct val="22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retrieval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取回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， 恢复</a:t>
            </a:r>
          </a:p>
          <a:p>
            <a:pPr algn="just">
              <a:lnSpc>
                <a:spcPct val="22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souvenir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	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纪念品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5425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Notes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9175" y="1648606"/>
            <a:ext cx="10080000" cy="361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30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AJ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Hackett: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阿伦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约翰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哈克特， 新西兰人， 被称为 “蹦极之父” 。他创制了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玩“蹦极跳”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时使用的乳胶橡筋绳索， 以束着双足把整个人倒吊空中， 时而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左右摇摆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、 时而上下动弹。</a:t>
            </a:r>
          </a:p>
          <a:p>
            <a:pPr marL="457200" indent="-457200" algn="just">
              <a:lnSpc>
                <a:spcPct val="30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Kawarau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River: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卡瓦罗河， 位于新西兰奥塔戈的西北部。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289780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Reading for Pleasure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C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5425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Surfing the Internet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997275"/>
            <a:ext cx="12198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Task Search on the Internet and make a list of the popular sports in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Commonwealth </a:t>
            </a:r>
            <a:r>
              <a:rPr lang="en-US" altLang="zh-CN" sz="2000" dirty="0" smtClean="0">
                <a:solidFill>
                  <a:srgbClr val="996600"/>
                </a:solidFill>
                <a:latin typeface="Calibri" pitchFamily="34" charset="0"/>
              </a:rPr>
              <a:t>countries.</a:t>
            </a:r>
            <a:endParaRPr lang="zh-CN" altLang="en-US" sz="2000" dirty="0">
              <a:solidFill>
                <a:srgbClr val="9966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735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A Brief Introduction to New Zealand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175" y="1055512"/>
            <a:ext cx="11520000" cy="521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Geography</a:t>
            </a:r>
            <a:endParaRPr lang="en-US" altLang="zh-CN" sz="2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is an island country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south-western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Pacific Ocean comprising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two main landmasses (commonly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called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North Island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the South Island), and plenty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smaller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islands, most notably Stewart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Island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Chatham Islands. It is situated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about 2000km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southeast of Australia.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indigenous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Maori named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Aotearoa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which is translated as the 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Long White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Cloud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[1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. The realm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also includes the Cook Islands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Niue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Tokelau, and the Ross Dependency.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Capital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New Zealand is Wellington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while Auckland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the most populous city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Climate</a:t>
            </a:r>
          </a:p>
          <a:p>
            <a:pPr algn="just">
              <a:lnSpc>
                <a:spcPct val="14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overall climate of New Zealand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influenced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by the mountains and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ocean. Although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its northern reaches enjoy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temperate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climate, weather can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change quickly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across the country, because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tropical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cyclones travel through region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South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Pacific frequently. New Zealand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located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the Southern Hemisphere, so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warmest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months are December,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January, February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; the coldest are June, July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August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Note</a:t>
            </a:r>
            <a:endParaRPr lang="zh-CN" altLang="en-US" sz="20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735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A Brief Introduction to New Zealand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Back</a:t>
            </a:r>
            <a:endParaRPr lang="zh-CN" altLang="en-US" sz="2000" dirty="0"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175" y="2648738"/>
            <a:ext cx="10800000" cy="156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50000"/>
              </a:lnSpc>
              <a:buFont typeface="Wingdings" pitchFamily="2" charset="2"/>
              <a:buChar char="n"/>
            </a:pPr>
            <a:r>
              <a:rPr lang="en-US" altLang="zh-CN" dirty="0" smtClean="0"/>
              <a:t>17</a:t>
            </a:r>
            <a:r>
              <a:rPr lang="zh-CN" altLang="en-US" dirty="0" smtClean="0"/>
              <a:t>世纪以前， 新西兰的居民毛利人把这</a:t>
            </a:r>
            <a:r>
              <a:rPr lang="zh-CN" altLang="en-US" dirty="0" smtClean="0"/>
              <a:t>片土地</a:t>
            </a:r>
            <a:r>
              <a:rPr lang="zh-CN" altLang="en-US" dirty="0" smtClean="0"/>
              <a:t>称为 </a:t>
            </a:r>
            <a:r>
              <a:rPr lang="en-US" altLang="zh-CN" dirty="0" err="1" smtClean="0"/>
              <a:t>Aotearoa</a:t>
            </a:r>
            <a:r>
              <a:rPr lang="zh-CN" altLang="en-US" dirty="0" smtClean="0"/>
              <a:t>， 意为 </a:t>
            </a:r>
            <a:r>
              <a:rPr lang="en-US" altLang="zh-CN" dirty="0" smtClean="0"/>
              <a:t>land of the </a:t>
            </a:r>
            <a:r>
              <a:rPr lang="en-US" altLang="zh-CN" dirty="0" smtClean="0"/>
              <a:t>long white </a:t>
            </a:r>
            <a:r>
              <a:rPr lang="en-US" altLang="zh-CN" dirty="0" smtClean="0"/>
              <a:t>cloud</a:t>
            </a:r>
            <a:r>
              <a:rPr lang="zh-CN" altLang="en-US" dirty="0" smtClean="0"/>
              <a:t>， 白云之乡</a:t>
            </a:r>
            <a:r>
              <a:rPr lang="en-US" altLang="zh-CN" dirty="0" smtClean="0"/>
              <a:t>[1]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735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A Brief Introduction to New Zealand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175" y="1064387"/>
            <a:ext cx="11520000" cy="525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is a recently-settled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landmass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The first settlers were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Eastern Polynesians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sometime between 600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2,000 years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ago. Over the following centuries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these settlers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developed into a distinct culture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now known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Maori. The first Europeans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known 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have reached New Zealand were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Dutch explorer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Abel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Janszoon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Tasman and his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crew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1642. British explorer James Cook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reached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in 1769 and mapped almost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entire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coastline. Following Cook,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was visited by numerous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European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North American whaling, sealing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trading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ships. In 1840 the Treaty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Waitangi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was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signed between the British Crown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various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Maori chiefs, bringing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into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British Empire. In 1907,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became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 independent Dominion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Statute of Westminster (1931) was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ratified, it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became a fully independent nation in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1947 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member of the British Empire.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Languages</a:t>
            </a:r>
          </a:p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official languages in New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Zealand are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English, Maori and Sign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Language. English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commonly used for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business, instruction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daily life.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Note</a:t>
            </a:r>
            <a:endParaRPr lang="zh-CN" altLang="en-US" sz="20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735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A Brief Introduction to New Zealand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1262350" y="627004"/>
            <a:ext cx="936000" cy="3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Impact" pitchFamily="34" charset="0"/>
              </a:rPr>
              <a:t>Back</a:t>
            </a:r>
            <a:endParaRPr lang="zh-CN" altLang="en-US" sz="2000" dirty="0"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175" y="2434424"/>
            <a:ext cx="10800000" cy="1847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300000"/>
              </a:lnSpc>
              <a:buFont typeface="Wingdings" pitchFamily="2" charset="2"/>
              <a:buChar char="n"/>
            </a:pPr>
            <a:r>
              <a:rPr lang="en-US" altLang="zh-CN" dirty="0" smtClean="0"/>
              <a:t>1840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6</a:t>
            </a:r>
            <a:r>
              <a:rPr lang="zh-CN" altLang="en-US" dirty="0" smtClean="0"/>
              <a:t>日， 英国王室与毛利人在</a:t>
            </a:r>
            <a:r>
              <a:rPr lang="zh-CN" altLang="en-US" dirty="0" smtClean="0"/>
              <a:t>新西兰</a:t>
            </a:r>
            <a:r>
              <a:rPr lang="zh-CN" altLang="en-US" dirty="0" smtClean="0"/>
              <a:t>北岛的怀唐伊镇签订了 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怀唐伊条约</a:t>
            </a:r>
            <a:r>
              <a:rPr lang="en-US" altLang="zh-CN" dirty="0" smtClean="0"/>
              <a:t>》[</a:t>
            </a:r>
            <a:r>
              <a:rPr lang="en-US" altLang="zh-CN" dirty="0" smtClean="0"/>
              <a:t>2]</a:t>
            </a:r>
            <a:r>
              <a:rPr lang="zh-CN" altLang="en-US" dirty="0" smtClean="0"/>
              <a:t>， 在新西兰建立了英国的法律体系， </a:t>
            </a:r>
            <a:r>
              <a:rPr lang="zh-CN" altLang="en-US" dirty="0" smtClean="0"/>
              <a:t>确认了</a:t>
            </a:r>
            <a:r>
              <a:rPr lang="zh-CN" altLang="en-US" dirty="0" smtClean="0"/>
              <a:t>毛利人对其土地和文化的拥有权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70085" y="8389"/>
            <a:ext cx="3086199" cy="540901"/>
          </a:xfrm>
        </p:spPr>
        <p:txBody>
          <a:bodyPr/>
          <a:lstStyle/>
          <a:p>
            <a:r>
              <a:rPr lang="en-US" altLang="zh-CN" dirty="0" smtClean="0">
                <a:latin typeface="Impact" pitchFamily="34" charset="0"/>
              </a:rPr>
              <a:t>Exploring the World</a:t>
            </a:r>
            <a:endParaRPr lang="en-US" altLang="zh-CN" dirty="0"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980000" cy="576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99" tIns="45749" rIns="91499" bIns="45749" anchor="ctr"/>
          <a:lstStyle/>
          <a:p>
            <a:pPr algn="ctr"/>
            <a:r>
              <a:rPr lang="en-US" altLang="zh-CN" dirty="0" smtClean="0">
                <a:latin typeface="Impact" pitchFamily="34" charset="0"/>
              </a:rPr>
              <a:t>Section A</a:t>
            </a:r>
            <a:endParaRPr lang="zh-CN" altLang="en-US" dirty="0"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5425"/>
            <a:ext cx="5735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Text A</a:t>
            </a:r>
            <a:r>
              <a:rPr lang="zh-CN" altLang="en-US" sz="2000" dirty="0" smtClean="0">
                <a:solidFill>
                  <a:srgbClr val="006600"/>
                </a:solidFill>
                <a:latin typeface="Comic Sans MS" pitchFamily="66" charset="0"/>
              </a:rPr>
              <a:t>　</a:t>
            </a:r>
            <a:r>
              <a:rPr lang="en-US" altLang="zh-CN" sz="2000" dirty="0" smtClean="0">
                <a:solidFill>
                  <a:srgbClr val="006600"/>
                </a:solidFill>
                <a:latin typeface="Comic Sans MS" pitchFamily="66" charset="0"/>
              </a:rPr>
              <a:t>A Brief Introduction to New Zealand</a:t>
            </a:r>
            <a:endParaRPr lang="zh-CN" altLang="en-US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175" y="1005664"/>
            <a:ext cx="11520000" cy="525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Economy</a:t>
            </a:r>
          </a:p>
          <a:p>
            <a:pPr algn="just">
              <a:lnSpc>
                <a:spcPct val="17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 is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isolated geographically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its economy largely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depends 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international trade, especially the export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meat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fruit, vegetables, dairy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forestry products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The country has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substantial hydroelectric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power and sizable reserves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of natural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gas. Leading manufacturing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sectors are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food processing, metal fabrication,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wood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paper products. Tourism also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plays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significant role in New Zealand’ 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economy. However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New Zealand is rapidly gaining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reputation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excellence and innovation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areas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ranging from film (The Lord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Rings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 and design to biotechnology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IT. Over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past 20 years the government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has transformed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New Zealand into a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more industrialized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free market economy that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can compete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globally. The economy fell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into recession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 2008. In line with global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peers, the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central bank has cut interest rates aggressively; the new government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responding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with plans to raise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productivity growth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development.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700</Words>
  <PresentationFormat>自定义</PresentationFormat>
  <Paragraphs>285</Paragraphs>
  <Slides>44</Slides>
  <Notes>0</Notes>
  <HiddenSlides>3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Office 主题</vt:lpstr>
      <vt:lpstr>幻灯片 1</vt:lpstr>
      <vt:lpstr>New Zealand</vt:lpstr>
      <vt:lpstr>New Zealand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Exploring the World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Broadening My Horizon</vt:lpstr>
      <vt:lpstr>Reading for Pleasure</vt:lpstr>
      <vt:lpstr>Reading for Pleasure</vt:lpstr>
      <vt:lpstr>Reading for Pleasure</vt:lpstr>
      <vt:lpstr>Reading for Pleasure</vt:lpstr>
      <vt:lpstr>Reading for Pleasure</vt:lpstr>
      <vt:lpstr>Reading for Pleasure</vt:lpstr>
      <vt:lpstr>Reading for Pleasure</vt:lpstr>
      <vt:lpstr>Reading for Pleasure</vt:lpstr>
      <vt:lpstr>Reading for Pleasure</vt:lpstr>
      <vt:lpstr>Reading for Pleasure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47</cp:revision>
  <dcterms:created xsi:type="dcterms:W3CDTF">2016-08-17T06:11:33Z</dcterms:created>
  <dcterms:modified xsi:type="dcterms:W3CDTF">2016-08-19T02:11:48Z</dcterms:modified>
</cp:coreProperties>
</file>